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8A89178-2D1C-4058-8B99-1F525665470E}">
  <a:tblStyle styleId="{A8A89178-2D1C-4058-8B99-1F525665470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8" Type="http://schemas.openxmlformats.org/officeDocument/2006/relationships/slide" Target="slides/slide2.xml"/><Relationship Id="rId18" Type="http://schemas.openxmlformats.org/officeDocument/2006/relationships/customXml" Target="../customXml/item2.xml"/><Relationship Id="rId3" Type="http://schemas.openxmlformats.org/officeDocument/2006/relationships/presProps" Target="presProps.xml"/><Relationship Id="rId12" Type="http://schemas.openxmlformats.org/officeDocument/2006/relationships/slide" Target="slides/slide6.xml"/><Relationship Id="rId7" Type="http://schemas.openxmlformats.org/officeDocument/2006/relationships/slide" Target="slides/slide1.xml"/><Relationship Id="rId17" Type="http://schemas.openxmlformats.org/officeDocument/2006/relationships/customXml" Target="../customXml/item1.xml"/><Relationship Id="rId2"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1" Type="http://schemas.openxmlformats.org/officeDocument/2006/relationships/theme" Target="theme/theme2.xml"/><Relationship Id="rId6" Type="http://schemas.openxmlformats.org/officeDocument/2006/relationships/notesMaster" Target="notesMasters/notesMaster1.xml"/><Relationship Id="rId15" Type="http://schemas.openxmlformats.org/officeDocument/2006/relationships/slide" Target="slides/slide9.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customXml" Target="../customXml/item3.xml"/><Relationship Id="rId4" Type="http://schemas.openxmlformats.org/officeDocument/2006/relationships/tableStyles" Target="tableStyles.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110ec0a5b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110ec0a5b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0672ff74bc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0672ff74bc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029cdafa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029cdafa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44:00 - 45:48</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037233a31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037233a31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04c77623c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04c77623c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04c77623c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04c77623c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17:34 - 18:57</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4c77623c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04c77623c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672ff74bc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0672ff74bc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672ff74bc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0672ff74bc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hyperlink" Target="http://www.youtube.com/watch?v=ONSlLZToLBs" TargetMode="External"/><Relationship Id="rId5" Type="http://schemas.openxmlformats.org/officeDocument/2006/relationships/image" Target="../media/image7.jpg"/><Relationship Id="rId6"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5.xml"/><Relationship Id="rId10" Type="http://schemas.openxmlformats.org/officeDocument/2006/relationships/slide" Target="/ppt/slides/slide10.xml"/><Relationship Id="rId9" Type="http://schemas.openxmlformats.org/officeDocument/2006/relationships/slide" Target="/ppt/slides/slide8.xml"/><Relationship Id="rId5" Type="http://schemas.openxmlformats.org/officeDocument/2006/relationships/slide" Target="/ppt/slides/slide4.xml"/><Relationship Id="rId6" Type="http://schemas.openxmlformats.org/officeDocument/2006/relationships/slide" Target="/ppt/slides/slide6.xml"/><Relationship Id="rId7" Type="http://schemas.openxmlformats.org/officeDocument/2006/relationships/slide" Target="/ppt/slides/slide9.xml"/><Relationship Id="rId8" Type="http://schemas.openxmlformats.org/officeDocument/2006/relationships/slide" Target="/ppt/slid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hyperlink" Target="http://www.youtube.com/watch?v=o6IrVf8WQ3g" TargetMode="External"/><Relationship Id="rId5" Type="http://schemas.openxmlformats.org/officeDocument/2006/relationships/image" Target="../media/image4.jp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hyperlink" Target="http://www.youtube.com/watch?v=ONSlLZToLBs" TargetMode="External"/><Relationship Id="rId6"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hyperlink" Target="http://www.youtube.com/watch?v=ONSlLZToLBs" TargetMode="External"/><Relationship Id="rId6"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hyperlink" Target="http://www.youtube.com/watch?v=o6IrVf8WQ3g" TargetMode="External"/><Relationship Id="rId6"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hyperlink" Target="http://www.youtube.com/watch?v=ob0mkXmDKP0" TargetMode="External"/><Relationship Id="rId6"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hyperlink" Target="http://www.youtube.com/watch?v=ONSlLZToLBs" TargetMode="External"/><Relationship Id="rId6"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hyperlink" Target="http://www.youtube.com/watch?v=ob0mkXmDKP0" TargetMode="External"/><Relationship Id="rId6"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UVA Democracy Biennial</a:t>
            </a:r>
            <a:endParaRPr b="1">
              <a:solidFill>
                <a:schemeClr val="lt1"/>
              </a:solidFill>
            </a:endParaRPr>
          </a:p>
        </p:txBody>
      </p:sp>
      <p:sp>
        <p:nvSpPr>
          <p:cNvPr id="55" name="Google Shape;55;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Clr>
                <a:schemeClr val="lt1"/>
              </a:buClr>
              <a:buSzPts val="1800"/>
              <a:buChar char="★"/>
            </a:pPr>
            <a:r>
              <a:rPr lang="en">
                <a:solidFill>
                  <a:schemeClr val="lt1"/>
                </a:solidFill>
              </a:rPr>
              <a:t>In 2021, University of Virginia’s Miller Center held a series of talks with civic leaders to discuss the future of Democracy - what our country needs in the short term to survive as a democracy, and the long term.</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These leaders exemplify civic action in one way or another. They were chosen because of their amplified participation in civic life (which is a core feature of a democratic society)</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Look through the speakers bios and decide what behaviors do you </a:t>
            </a:r>
            <a:r>
              <a:rPr lang="en">
                <a:solidFill>
                  <a:schemeClr val="lt1"/>
                </a:solidFill>
              </a:rPr>
              <a:t>think</a:t>
            </a:r>
            <a:r>
              <a:rPr lang="en">
                <a:solidFill>
                  <a:schemeClr val="lt1"/>
                </a:solidFill>
              </a:rPr>
              <a:t> they exhibit that make them model citizens? Add these to your “think pair share.”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Example: </a:t>
            </a:r>
            <a:r>
              <a:rPr i="1" lang="en">
                <a:solidFill>
                  <a:schemeClr val="lt1"/>
                </a:solidFill>
              </a:rPr>
              <a:t>“I think an additional behavior or characteristic of good citizens is to care about the world, not </a:t>
            </a:r>
            <a:r>
              <a:rPr i="1" lang="en">
                <a:solidFill>
                  <a:schemeClr val="lt1"/>
                </a:solidFill>
              </a:rPr>
              <a:t>just</a:t>
            </a:r>
            <a:r>
              <a:rPr i="1" lang="en">
                <a:solidFill>
                  <a:schemeClr val="lt1"/>
                </a:solidFill>
              </a:rPr>
              <a:t> the US. We live in an interconnected world and we are citizens of the US and the globe. I see this in Carolyn Miles biography in particular.”</a:t>
            </a:r>
            <a:endParaRPr i="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22"/>
          <p:cNvSpPr txBox="1"/>
          <p:nvPr>
            <p:ph type="title"/>
          </p:nvPr>
        </p:nvSpPr>
        <p:spPr>
          <a:xfrm>
            <a:off x="373375" y="0"/>
            <a:ext cx="2721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Carolyn Miles</a:t>
            </a:r>
            <a:endParaRPr b="1">
              <a:solidFill>
                <a:schemeClr val="lt1"/>
              </a:solidFill>
            </a:endParaRPr>
          </a:p>
        </p:txBody>
      </p:sp>
      <p:sp>
        <p:nvSpPr>
          <p:cNvPr id="129" name="Google Shape;129;p22"/>
          <p:cNvSpPr txBox="1"/>
          <p:nvPr>
            <p:ph idx="1" type="body"/>
          </p:nvPr>
        </p:nvSpPr>
        <p:spPr>
          <a:xfrm>
            <a:off x="3566050" y="249625"/>
            <a:ext cx="5493600" cy="23982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440"/>
              <a:buNone/>
            </a:pPr>
            <a:r>
              <a:rPr lang="en" sz="1400">
                <a:solidFill>
                  <a:schemeClr val="dk1"/>
                </a:solidFill>
              </a:rPr>
              <a:t>Carolyn Miles is Former President &amp; Chief Executive Officer of Save the Children, an organization that gives children in the United States and around the world a healthy start, the opportunity to learn and protection from harm. The global Save the Children movement currently serves over 185 million children in the US and in more than 120 countries. As a global organization, Save the Children has committed to driving down the numbers of preventable deaths of children under 5, ensuring every child gets a high-quality basic education and protecting all children from harm.</a:t>
            </a:r>
            <a:endParaRPr sz="1400">
              <a:solidFill>
                <a:schemeClr val="dk1"/>
              </a:solidFill>
            </a:endParaRPr>
          </a:p>
          <a:p>
            <a:pPr indent="0" lvl="0" marL="0" rtl="0" algn="l">
              <a:lnSpc>
                <a:spcPct val="95000"/>
              </a:lnSpc>
              <a:spcBef>
                <a:spcPts val="1200"/>
              </a:spcBef>
              <a:spcAft>
                <a:spcPts val="1200"/>
              </a:spcAft>
              <a:buSzPts val="440"/>
              <a:buNone/>
            </a:pPr>
            <a:r>
              <a:t/>
            </a:r>
            <a:endParaRPr sz="1400">
              <a:solidFill>
                <a:schemeClr val="dk1"/>
              </a:solidFill>
            </a:endParaRPr>
          </a:p>
        </p:txBody>
      </p:sp>
      <p:sp>
        <p:nvSpPr>
          <p:cNvPr id="130" name="Google Shape;130;p22"/>
          <p:cNvSpPr txBox="1"/>
          <p:nvPr/>
        </p:nvSpPr>
        <p:spPr>
          <a:xfrm>
            <a:off x="3566050" y="2964750"/>
            <a:ext cx="5493600" cy="16701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t/>
            </a:r>
            <a:endParaRPr i="1">
              <a:solidFill>
                <a:schemeClr val="lt1"/>
              </a:solidFill>
            </a:endParaRPr>
          </a:p>
          <a:p>
            <a:pPr indent="0" lvl="0" marL="0" rtl="0" algn="l">
              <a:lnSpc>
                <a:spcPct val="95000"/>
              </a:lnSpc>
              <a:spcBef>
                <a:spcPts val="1200"/>
              </a:spcBef>
              <a:spcAft>
                <a:spcPts val="0"/>
              </a:spcAft>
              <a:buNone/>
            </a:pPr>
            <a:r>
              <a:rPr i="1" lang="en">
                <a:solidFill>
                  <a:schemeClr val="lt1"/>
                </a:solidFill>
              </a:rPr>
              <a:t>“Save the Children was the first global movement for children, boldly declaring that children have rights.</a:t>
            </a:r>
            <a:endParaRPr i="1">
              <a:solidFill>
                <a:schemeClr val="lt1"/>
              </a:solidFill>
            </a:endParaRPr>
          </a:p>
          <a:p>
            <a:pPr indent="0" lvl="0" marL="0" rtl="0" algn="l">
              <a:lnSpc>
                <a:spcPct val="95000"/>
              </a:lnSpc>
              <a:spcBef>
                <a:spcPts val="1200"/>
              </a:spcBef>
              <a:spcAft>
                <a:spcPts val="0"/>
              </a:spcAft>
              <a:buNone/>
            </a:pPr>
            <a:r>
              <a:rPr i="1" lang="en">
                <a:solidFill>
                  <a:schemeClr val="lt1"/>
                </a:solidFill>
              </a:rPr>
              <a:t>Today, we champion the rights of the world’s 2.3 billion children.”</a:t>
            </a:r>
            <a:endParaRPr i="1">
              <a:solidFill>
                <a:schemeClr val="lt1"/>
              </a:solidFill>
            </a:endParaRPr>
          </a:p>
          <a:p>
            <a:pPr indent="-317500" lvl="0" marL="3200400" rtl="0" algn="l">
              <a:lnSpc>
                <a:spcPct val="95000"/>
              </a:lnSpc>
              <a:spcBef>
                <a:spcPts val="1200"/>
              </a:spcBef>
              <a:spcAft>
                <a:spcPts val="0"/>
              </a:spcAft>
              <a:buClr>
                <a:schemeClr val="lt1"/>
              </a:buClr>
              <a:buSzPts val="1400"/>
              <a:buChar char="-"/>
            </a:pPr>
            <a:r>
              <a:rPr lang="en">
                <a:solidFill>
                  <a:schemeClr val="lt1"/>
                </a:solidFill>
              </a:rPr>
              <a:t>Save the Children Website</a:t>
            </a:r>
            <a:endParaRPr>
              <a:solidFill>
                <a:schemeClr val="lt1"/>
              </a:solidFill>
            </a:endParaRPr>
          </a:p>
        </p:txBody>
      </p:sp>
      <p:pic>
        <p:nvPicPr>
          <p:cNvPr descr="An interactive, dynamic discussion exploring themes such as inequality, mobility and opportunity, urban revitalization, the future of work, globalization, and American democracy." id="131" name="Google Shape;131;p22" title="UVA Democracy Biennial: Democracy and capitalism">
            <a:hlinkClick r:id="rId4"/>
          </p:cNvPr>
          <p:cNvPicPr preferRelativeResize="0"/>
          <p:nvPr/>
        </p:nvPicPr>
        <p:blipFill>
          <a:blip r:embed="rId5">
            <a:alphaModFix/>
          </a:blip>
          <a:stretch>
            <a:fillRect/>
          </a:stretch>
        </p:blipFill>
        <p:spPr>
          <a:xfrm>
            <a:off x="304800" y="3040200"/>
            <a:ext cx="2702792" cy="2027100"/>
          </a:xfrm>
          <a:prstGeom prst="rect">
            <a:avLst/>
          </a:prstGeom>
          <a:noFill/>
          <a:ln>
            <a:noFill/>
          </a:ln>
        </p:spPr>
      </p:pic>
      <p:pic>
        <p:nvPicPr>
          <p:cNvPr id="132" name="Google Shape;132;p22"/>
          <p:cNvPicPr preferRelativeResize="0"/>
          <p:nvPr/>
        </p:nvPicPr>
        <p:blipFill>
          <a:blip r:embed="rId6">
            <a:alphaModFix/>
          </a:blip>
          <a:stretch>
            <a:fillRect/>
          </a:stretch>
        </p:blipFill>
        <p:spPr>
          <a:xfrm>
            <a:off x="129550" y="725100"/>
            <a:ext cx="3131698" cy="1775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graphicFrame>
        <p:nvGraphicFramePr>
          <p:cNvPr id="60" name="Google Shape;60;p14"/>
          <p:cNvGraphicFramePr/>
          <p:nvPr/>
        </p:nvGraphicFramePr>
        <p:xfrm>
          <a:off x="952500" y="473664"/>
          <a:ext cx="3000000" cy="3000000"/>
        </p:xfrm>
        <a:graphic>
          <a:graphicData uri="http://schemas.openxmlformats.org/drawingml/2006/table">
            <a:tbl>
              <a:tblPr>
                <a:noFill/>
                <a:tableStyleId>{A8A89178-2D1C-4058-8B99-1F525665470E}</a:tableStyleId>
              </a:tblPr>
              <a:tblGrid>
                <a:gridCol w="2413000"/>
                <a:gridCol w="2413000"/>
                <a:gridCol w="2413000"/>
              </a:tblGrid>
              <a:tr h="1412725">
                <a:tc>
                  <a:txBody>
                    <a:bodyPr/>
                    <a:lstStyle/>
                    <a:p>
                      <a:pPr indent="0" lvl="0" marL="0" rtl="0" algn="ctr">
                        <a:spcBef>
                          <a:spcPts val="0"/>
                        </a:spcBef>
                        <a:spcAft>
                          <a:spcPts val="0"/>
                        </a:spcAft>
                        <a:buNone/>
                      </a:pPr>
                      <a:r>
                        <a:rPr b="1" lang="en" sz="2500" u="sng">
                          <a:solidFill>
                            <a:schemeClr val="hlink"/>
                          </a:solidFill>
                          <a:hlinkClick action="ppaction://hlinksldjump" r:id="rId3"/>
                        </a:rPr>
                        <a:t>Ai Jen Poo</a:t>
                      </a:r>
                      <a:endParaRPr b="1" sz="2500" u="sng">
                        <a:solidFill>
                          <a:schemeClr val="dk1"/>
                        </a:solidFill>
                      </a:endParaRPr>
                    </a:p>
                  </a:txBody>
                  <a:tcPr marT="91425" marB="91425" marR="91425" marL="91425" anchor="ctr">
                    <a:lnL cap="flat" cmpd="sng" w="28575">
                      <a:solidFill>
                        <a:srgbClr val="980000"/>
                      </a:solidFill>
                      <a:prstDash val="solid"/>
                      <a:round/>
                      <a:headEnd len="sm" w="sm" type="none"/>
                      <a:tailEnd len="sm" w="sm" type="none"/>
                    </a:lnL>
                    <a:lnR cap="flat" cmpd="sng" w="28575">
                      <a:solidFill>
                        <a:srgbClr val="980000"/>
                      </a:solidFill>
                      <a:prstDash val="solid"/>
                      <a:round/>
                      <a:headEnd len="sm" w="sm" type="none"/>
                      <a:tailEnd len="sm" w="sm" type="none"/>
                    </a:lnR>
                    <a:lnT cap="flat" cmpd="sng" w="28575">
                      <a:solidFill>
                        <a:srgbClr val="980000"/>
                      </a:solidFill>
                      <a:prstDash val="solid"/>
                      <a:round/>
                      <a:headEnd len="sm" w="sm" type="none"/>
                      <a:tailEnd len="sm" w="sm" type="none"/>
                    </a:lnT>
                    <a:lnB cap="flat" cmpd="sng" w="28575">
                      <a:solidFill>
                        <a:srgbClr val="980000"/>
                      </a:solidFill>
                      <a:prstDash val="solid"/>
                      <a:round/>
                      <a:headEnd len="sm" w="sm" type="none"/>
                      <a:tailEnd len="sm" w="sm" type="none"/>
                    </a:lnB>
                  </a:tcPr>
                </a:tc>
                <a:tc>
                  <a:txBody>
                    <a:bodyPr/>
                    <a:lstStyle/>
                    <a:p>
                      <a:pPr indent="0" lvl="0" marL="0" rtl="0" algn="ctr">
                        <a:spcBef>
                          <a:spcPts val="0"/>
                        </a:spcBef>
                        <a:spcAft>
                          <a:spcPts val="0"/>
                        </a:spcAft>
                        <a:buNone/>
                      </a:pPr>
                      <a:r>
                        <a:rPr b="1" lang="en" sz="2500" u="sng">
                          <a:solidFill>
                            <a:schemeClr val="hlink"/>
                          </a:solidFill>
                          <a:hlinkClick action="ppaction://hlinksldjump" r:id="rId4"/>
                        </a:rPr>
                        <a:t>Tom Perez</a:t>
                      </a:r>
                      <a:endParaRPr b="1" sz="2500" u="sng">
                        <a:solidFill>
                          <a:schemeClr val="dk1"/>
                        </a:solidFill>
                      </a:endParaRPr>
                    </a:p>
                  </a:txBody>
                  <a:tcPr marT="91425" marB="91425" marR="91425" marL="91425" anchor="ctr">
                    <a:lnL cap="flat" cmpd="sng" w="28575">
                      <a:solidFill>
                        <a:srgbClr val="980000"/>
                      </a:solidFill>
                      <a:prstDash val="solid"/>
                      <a:round/>
                      <a:headEnd len="sm" w="sm" type="none"/>
                      <a:tailEnd len="sm" w="sm" type="none"/>
                    </a:lnL>
                    <a:lnR cap="flat" cmpd="sng" w="28575">
                      <a:solidFill>
                        <a:srgbClr val="980000"/>
                      </a:solidFill>
                      <a:prstDash val="solid"/>
                      <a:round/>
                      <a:headEnd len="sm" w="sm" type="none"/>
                      <a:tailEnd len="sm" w="sm" type="none"/>
                    </a:lnR>
                    <a:lnT cap="flat" cmpd="sng" w="28575">
                      <a:solidFill>
                        <a:srgbClr val="980000"/>
                      </a:solidFill>
                      <a:prstDash val="solid"/>
                      <a:round/>
                      <a:headEnd len="sm" w="sm" type="none"/>
                      <a:tailEnd len="sm" w="sm" type="none"/>
                    </a:lnT>
                    <a:lnB cap="flat" cmpd="sng" w="28575">
                      <a:solidFill>
                        <a:srgbClr val="980000"/>
                      </a:solidFill>
                      <a:prstDash val="solid"/>
                      <a:round/>
                      <a:headEnd len="sm" w="sm" type="none"/>
                      <a:tailEnd len="sm" w="sm" type="none"/>
                    </a:lnB>
                  </a:tcPr>
                </a:tc>
                <a:tc>
                  <a:txBody>
                    <a:bodyPr/>
                    <a:lstStyle/>
                    <a:p>
                      <a:pPr indent="0" lvl="0" marL="0" rtl="0" algn="ctr">
                        <a:lnSpc>
                          <a:spcPct val="110000"/>
                        </a:lnSpc>
                        <a:spcBef>
                          <a:spcPts val="1400"/>
                        </a:spcBef>
                        <a:spcAft>
                          <a:spcPts val="400"/>
                        </a:spcAft>
                        <a:buNone/>
                      </a:pPr>
                      <a:r>
                        <a:rPr b="1" lang="en" sz="2500" u="sng">
                          <a:solidFill>
                            <a:schemeClr val="hlink"/>
                          </a:solidFill>
                          <a:hlinkClick action="ppaction://hlinksldjump" r:id="rId5"/>
                        </a:rPr>
                        <a:t>Deborah Feinen</a:t>
                      </a:r>
                      <a:endParaRPr b="1" sz="2500" u="sng">
                        <a:solidFill>
                          <a:schemeClr val="dk1"/>
                        </a:solidFill>
                      </a:endParaRPr>
                    </a:p>
                  </a:txBody>
                  <a:tcPr marT="91425" marB="91425" marR="91425" marL="91425" anchor="ctr">
                    <a:lnL cap="flat" cmpd="sng" w="28575">
                      <a:solidFill>
                        <a:srgbClr val="980000"/>
                      </a:solidFill>
                      <a:prstDash val="solid"/>
                      <a:round/>
                      <a:headEnd len="sm" w="sm" type="none"/>
                      <a:tailEnd len="sm" w="sm" type="none"/>
                    </a:lnL>
                    <a:lnR cap="flat" cmpd="sng" w="28575">
                      <a:solidFill>
                        <a:srgbClr val="980000"/>
                      </a:solidFill>
                      <a:prstDash val="solid"/>
                      <a:round/>
                      <a:headEnd len="sm" w="sm" type="none"/>
                      <a:tailEnd len="sm" w="sm" type="none"/>
                    </a:lnR>
                    <a:lnT cap="flat" cmpd="sng" w="28575">
                      <a:solidFill>
                        <a:srgbClr val="980000"/>
                      </a:solidFill>
                      <a:prstDash val="solid"/>
                      <a:round/>
                      <a:headEnd len="sm" w="sm" type="none"/>
                      <a:tailEnd len="sm" w="sm" type="none"/>
                    </a:lnT>
                    <a:lnB cap="flat" cmpd="sng" w="28575">
                      <a:solidFill>
                        <a:srgbClr val="980000"/>
                      </a:solidFill>
                      <a:prstDash val="solid"/>
                      <a:round/>
                      <a:headEnd len="sm" w="sm" type="none"/>
                      <a:tailEnd len="sm" w="sm" type="none"/>
                    </a:lnB>
                  </a:tcPr>
                </a:tc>
              </a:tr>
              <a:tr h="1412725">
                <a:tc>
                  <a:txBody>
                    <a:bodyPr/>
                    <a:lstStyle/>
                    <a:p>
                      <a:pPr indent="0" lvl="0" marL="0" rtl="0" algn="ctr">
                        <a:lnSpc>
                          <a:spcPct val="110000"/>
                        </a:lnSpc>
                        <a:spcBef>
                          <a:spcPts val="1400"/>
                        </a:spcBef>
                        <a:spcAft>
                          <a:spcPts val="400"/>
                        </a:spcAft>
                        <a:buNone/>
                      </a:pPr>
                      <a:r>
                        <a:rPr b="1" lang="en" sz="2500" u="sng">
                          <a:solidFill>
                            <a:schemeClr val="hlink"/>
                          </a:solidFill>
                          <a:hlinkClick action="ppaction://hlinksldjump" r:id="rId6"/>
                        </a:rPr>
                        <a:t>Rashad Robinson</a:t>
                      </a:r>
                      <a:endParaRPr b="1" sz="2500" u="sng">
                        <a:solidFill>
                          <a:schemeClr val="dk1"/>
                        </a:solidFill>
                      </a:endParaRPr>
                    </a:p>
                  </a:txBody>
                  <a:tcPr marT="91425" marB="91425" marR="91425" marL="91425" anchor="ctr">
                    <a:lnL cap="flat" cmpd="sng" w="28575">
                      <a:solidFill>
                        <a:srgbClr val="980000"/>
                      </a:solidFill>
                      <a:prstDash val="solid"/>
                      <a:round/>
                      <a:headEnd len="sm" w="sm" type="none"/>
                      <a:tailEnd len="sm" w="sm" type="none"/>
                    </a:lnL>
                    <a:lnR cap="flat" cmpd="sng" w="28575">
                      <a:solidFill>
                        <a:srgbClr val="980000"/>
                      </a:solidFill>
                      <a:prstDash val="solid"/>
                      <a:round/>
                      <a:headEnd len="sm" w="sm" type="none"/>
                      <a:tailEnd len="sm" w="sm" type="none"/>
                    </a:lnR>
                    <a:lnT cap="flat" cmpd="sng" w="28575">
                      <a:solidFill>
                        <a:srgbClr val="980000"/>
                      </a:solidFill>
                      <a:prstDash val="solid"/>
                      <a:round/>
                      <a:headEnd len="sm" w="sm" type="none"/>
                      <a:tailEnd len="sm" w="sm" type="none"/>
                    </a:lnT>
                    <a:lnB cap="flat" cmpd="sng" w="28575">
                      <a:solidFill>
                        <a:srgbClr val="980000"/>
                      </a:solidFill>
                      <a:prstDash val="solid"/>
                      <a:round/>
                      <a:headEnd len="sm" w="sm" type="none"/>
                      <a:tailEnd len="sm" w="sm" type="none"/>
                    </a:lnB>
                  </a:tcPr>
                </a:tc>
                <a:tc>
                  <a:txBody>
                    <a:bodyPr/>
                    <a:lstStyle/>
                    <a:p>
                      <a:pPr indent="0" lvl="0" marL="0" rtl="0" algn="ctr">
                        <a:lnSpc>
                          <a:spcPct val="110000"/>
                        </a:lnSpc>
                        <a:spcBef>
                          <a:spcPts val="1400"/>
                        </a:spcBef>
                        <a:spcAft>
                          <a:spcPts val="400"/>
                        </a:spcAft>
                        <a:buNone/>
                      </a:pPr>
                      <a:r>
                        <a:rPr b="1" lang="en" sz="2500">
                          <a:solidFill>
                            <a:schemeClr val="dk1"/>
                          </a:solidFill>
                        </a:rPr>
                        <a:t>Leaders in Civic Life</a:t>
                      </a:r>
                      <a:endParaRPr b="1" sz="2500">
                        <a:solidFill>
                          <a:schemeClr val="dk1"/>
                        </a:solidFill>
                      </a:endParaRPr>
                    </a:p>
                  </a:txBody>
                  <a:tcPr marT="91425" marB="91425" marR="91425" marL="91425" anchor="ctr">
                    <a:lnL cap="flat" cmpd="sng" w="28575">
                      <a:solidFill>
                        <a:srgbClr val="980000"/>
                      </a:solidFill>
                      <a:prstDash val="solid"/>
                      <a:round/>
                      <a:headEnd len="sm" w="sm" type="none"/>
                      <a:tailEnd len="sm" w="sm" type="none"/>
                    </a:lnL>
                    <a:lnR cap="flat" cmpd="sng" w="28575">
                      <a:solidFill>
                        <a:srgbClr val="980000"/>
                      </a:solidFill>
                      <a:prstDash val="solid"/>
                      <a:round/>
                      <a:headEnd len="sm" w="sm" type="none"/>
                      <a:tailEnd len="sm" w="sm" type="none"/>
                    </a:lnR>
                    <a:lnT cap="flat" cmpd="sng" w="28575">
                      <a:solidFill>
                        <a:srgbClr val="980000"/>
                      </a:solidFill>
                      <a:prstDash val="solid"/>
                      <a:round/>
                      <a:headEnd len="sm" w="sm" type="none"/>
                      <a:tailEnd len="sm" w="sm" type="none"/>
                    </a:lnT>
                    <a:lnB cap="flat" cmpd="sng" w="28575">
                      <a:solidFill>
                        <a:srgbClr val="980000"/>
                      </a:solidFill>
                      <a:prstDash val="solid"/>
                      <a:round/>
                      <a:headEnd len="sm" w="sm" type="none"/>
                      <a:tailEnd len="sm" w="sm" type="none"/>
                    </a:lnB>
                  </a:tcPr>
                </a:tc>
                <a:tc>
                  <a:txBody>
                    <a:bodyPr/>
                    <a:lstStyle/>
                    <a:p>
                      <a:pPr indent="0" lvl="0" marL="0" rtl="0" algn="ctr">
                        <a:lnSpc>
                          <a:spcPct val="110000"/>
                        </a:lnSpc>
                        <a:spcBef>
                          <a:spcPts val="1400"/>
                        </a:spcBef>
                        <a:spcAft>
                          <a:spcPts val="400"/>
                        </a:spcAft>
                        <a:buNone/>
                      </a:pPr>
                      <a:r>
                        <a:rPr b="1" lang="en" sz="2500" u="sng">
                          <a:solidFill>
                            <a:schemeClr val="hlink"/>
                          </a:solidFill>
                          <a:hlinkClick action="ppaction://hlinksldjump" r:id="rId7"/>
                        </a:rPr>
                        <a:t>Larry Diamond</a:t>
                      </a:r>
                      <a:endParaRPr b="1" sz="2500" u="sng">
                        <a:solidFill>
                          <a:schemeClr val="dk1"/>
                        </a:solidFill>
                      </a:endParaRPr>
                    </a:p>
                  </a:txBody>
                  <a:tcPr marT="91425" marB="91425" marR="91425" marL="91425" anchor="ctr">
                    <a:lnL cap="flat" cmpd="sng" w="28575">
                      <a:solidFill>
                        <a:srgbClr val="980000"/>
                      </a:solidFill>
                      <a:prstDash val="solid"/>
                      <a:round/>
                      <a:headEnd len="sm" w="sm" type="none"/>
                      <a:tailEnd len="sm" w="sm" type="none"/>
                    </a:lnL>
                    <a:lnR cap="flat" cmpd="sng" w="28575">
                      <a:solidFill>
                        <a:srgbClr val="980000"/>
                      </a:solidFill>
                      <a:prstDash val="solid"/>
                      <a:round/>
                      <a:headEnd len="sm" w="sm" type="none"/>
                      <a:tailEnd len="sm" w="sm" type="none"/>
                    </a:lnR>
                    <a:lnT cap="flat" cmpd="sng" w="28575">
                      <a:solidFill>
                        <a:srgbClr val="980000"/>
                      </a:solidFill>
                      <a:prstDash val="solid"/>
                      <a:round/>
                      <a:headEnd len="sm" w="sm" type="none"/>
                      <a:tailEnd len="sm" w="sm" type="none"/>
                    </a:lnT>
                    <a:lnB cap="flat" cmpd="sng" w="28575">
                      <a:solidFill>
                        <a:srgbClr val="980000"/>
                      </a:solidFill>
                      <a:prstDash val="solid"/>
                      <a:round/>
                      <a:headEnd len="sm" w="sm" type="none"/>
                      <a:tailEnd len="sm" w="sm" type="none"/>
                    </a:lnB>
                  </a:tcPr>
                </a:tc>
              </a:tr>
              <a:tr h="1412725">
                <a:tc>
                  <a:txBody>
                    <a:bodyPr/>
                    <a:lstStyle/>
                    <a:p>
                      <a:pPr indent="0" lvl="0" marL="0" rtl="0" algn="ctr">
                        <a:lnSpc>
                          <a:spcPct val="110000"/>
                        </a:lnSpc>
                        <a:spcBef>
                          <a:spcPts val="1400"/>
                        </a:spcBef>
                        <a:spcAft>
                          <a:spcPts val="400"/>
                        </a:spcAft>
                        <a:buNone/>
                      </a:pPr>
                      <a:r>
                        <a:rPr b="1" lang="en" sz="2500" u="sng">
                          <a:solidFill>
                            <a:schemeClr val="hlink"/>
                          </a:solidFill>
                          <a:hlinkClick action="ppaction://hlinksldjump" r:id="rId8"/>
                        </a:rPr>
                        <a:t>Angela Glover Blackwell</a:t>
                      </a:r>
                      <a:endParaRPr b="1" sz="2500" u="sng">
                        <a:solidFill>
                          <a:schemeClr val="dk1"/>
                        </a:solidFill>
                      </a:endParaRPr>
                    </a:p>
                  </a:txBody>
                  <a:tcPr marT="91425" marB="91425" marR="91425" marL="91425" anchor="ctr">
                    <a:lnL cap="flat" cmpd="sng" w="28575">
                      <a:solidFill>
                        <a:srgbClr val="980000"/>
                      </a:solidFill>
                      <a:prstDash val="solid"/>
                      <a:round/>
                      <a:headEnd len="sm" w="sm" type="none"/>
                      <a:tailEnd len="sm" w="sm" type="none"/>
                    </a:lnL>
                    <a:lnR cap="flat" cmpd="sng" w="28575">
                      <a:solidFill>
                        <a:srgbClr val="980000"/>
                      </a:solidFill>
                      <a:prstDash val="solid"/>
                      <a:round/>
                      <a:headEnd len="sm" w="sm" type="none"/>
                      <a:tailEnd len="sm" w="sm" type="none"/>
                    </a:lnR>
                    <a:lnT cap="flat" cmpd="sng" w="28575">
                      <a:solidFill>
                        <a:srgbClr val="980000"/>
                      </a:solidFill>
                      <a:prstDash val="solid"/>
                      <a:round/>
                      <a:headEnd len="sm" w="sm" type="none"/>
                      <a:tailEnd len="sm" w="sm" type="none"/>
                    </a:lnT>
                    <a:lnB cap="flat" cmpd="sng" w="28575">
                      <a:solidFill>
                        <a:srgbClr val="980000"/>
                      </a:solidFill>
                      <a:prstDash val="solid"/>
                      <a:round/>
                      <a:headEnd len="sm" w="sm" type="none"/>
                      <a:tailEnd len="sm" w="sm" type="none"/>
                    </a:lnB>
                  </a:tcPr>
                </a:tc>
                <a:tc>
                  <a:txBody>
                    <a:bodyPr/>
                    <a:lstStyle/>
                    <a:p>
                      <a:pPr indent="0" lvl="0" marL="0" rtl="0" algn="ctr">
                        <a:lnSpc>
                          <a:spcPct val="110000"/>
                        </a:lnSpc>
                        <a:spcBef>
                          <a:spcPts val="1400"/>
                        </a:spcBef>
                        <a:spcAft>
                          <a:spcPts val="400"/>
                        </a:spcAft>
                        <a:buNone/>
                      </a:pPr>
                      <a:r>
                        <a:rPr b="1" lang="en" sz="2500" u="sng">
                          <a:solidFill>
                            <a:schemeClr val="hlink"/>
                          </a:solidFill>
                          <a:hlinkClick action="ppaction://hlinksldjump" r:id="rId9"/>
                        </a:rPr>
                        <a:t>Rami Nashashibi</a:t>
                      </a:r>
                      <a:endParaRPr b="1" sz="2500" u="sng">
                        <a:solidFill>
                          <a:schemeClr val="dk1"/>
                        </a:solidFill>
                      </a:endParaRPr>
                    </a:p>
                  </a:txBody>
                  <a:tcPr marT="91425" marB="91425" marR="91425" marL="91425" anchor="ctr">
                    <a:lnL cap="flat" cmpd="sng" w="28575">
                      <a:solidFill>
                        <a:srgbClr val="980000"/>
                      </a:solidFill>
                      <a:prstDash val="solid"/>
                      <a:round/>
                      <a:headEnd len="sm" w="sm" type="none"/>
                      <a:tailEnd len="sm" w="sm" type="none"/>
                    </a:lnL>
                    <a:lnR cap="flat" cmpd="sng" w="28575">
                      <a:solidFill>
                        <a:srgbClr val="980000"/>
                      </a:solidFill>
                      <a:prstDash val="solid"/>
                      <a:round/>
                      <a:headEnd len="sm" w="sm" type="none"/>
                      <a:tailEnd len="sm" w="sm" type="none"/>
                    </a:lnR>
                    <a:lnT cap="flat" cmpd="sng" w="28575">
                      <a:solidFill>
                        <a:srgbClr val="980000"/>
                      </a:solidFill>
                      <a:prstDash val="solid"/>
                      <a:round/>
                      <a:headEnd len="sm" w="sm" type="none"/>
                      <a:tailEnd len="sm" w="sm" type="none"/>
                    </a:lnT>
                    <a:lnB cap="flat" cmpd="sng" w="28575">
                      <a:solidFill>
                        <a:srgbClr val="980000"/>
                      </a:solidFill>
                      <a:prstDash val="solid"/>
                      <a:round/>
                      <a:headEnd len="sm" w="sm" type="none"/>
                      <a:tailEnd len="sm" w="sm" type="none"/>
                    </a:lnB>
                  </a:tcPr>
                </a:tc>
                <a:tc>
                  <a:txBody>
                    <a:bodyPr/>
                    <a:lstStyle/>
                    <a:p>
                      <a:pPr indent="0" lvl="0" marL="0" rtl="0" algn="ctr">
                        <a:lnSpc>
                          <a:spcPct val="110000"/>
                        </a:lnSpc>
                        <a:spcBef>
                          <a:spcPts val="1400"/>
                        </a:spcBef>
                        <a:spcAft>
                          <a:spcPts val="400"/>
                        </a:spcAft>
                        <a:buNone/>
                      </a:pPr>
                      <a:r>
                        <a:rPr b="1" lang="en" sz="2500" u="sng">
                          <a:solidFill>
                            <a:schemeClr val="hlink"/>
                          </a:solidFill>
                          <a:hlinkClick action="ppaction://hlinksldjump" r:id="rId10"/>
                        </a:rPr>
                        <a:t>Carolyn Miles</a:t>
                      </a:r>
                      <a:endParaRPr b="1" sz="2500">
                        <a:solidFill>
                          <a:schemeClr val="dk1"/>
                        </a:solidFill>
                      </a:endParaRPr>
                    </a:p>
                  </a:txBody>
                  <a:tcPr marT="91425" marB="91425" marR="91425" marL="91425" anchor="ctr">
                    <a:lnL cap="flat" cmpd="sng" w="28575">
                      <a:solidFill>
                        <a:srgbClr val="980000"/>
                      </a:solidFill>
                      <a:prstDash val="solid"/>
                      <a:round/>
                      <a:headEnd len="sm" w="sm" type="none"/>
                      <a:tailEnd len="sm" w="sm" type="none"/>
                    </a:lnL>
                    <a:lnR cap="flat" cmpd="sng" w="28575">
                      <a:solidFill>
                        <a:srgbClr val="980000"/>
                      </a:solidFill>
                      <a:prstDash val="solid"/>
                      <a:round/>
                      <a:headEnd len="sm" w="sm" type="none"/>
                      <a:tailEnd len="sm" w="sm" type="none"/>
                    </a:lnR>
                    <a:lnT cap="flat" cmpd="sng" w="28575">
                      <a:solidFill>
                        <a:srgbClr val="980000"/>
                      </a:solidFill>
                      <a:prstDash val="solid"/>
                      <a:round/>
                      <a:headEnd len="sm" w="sm" type="none"/>
                      <a:tailEnd len="sm" w="sm" type="none"/>
                    </a:lnT>
                    <a:lnB cap="flat" cmpd="sng" w="28575">
                      <a:solidFill>
                        <a:srgbClr val="980000"/>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5"/>
          <p:cNvSpPr txBox="1"/>
          <p:nvPr>
            <p:ph type="title"/>
          </p:nvPr>
        </p:nvSpPr>
        <p:spPr>
          <a:xfrm>
            <a:off x="6392900" y="4570800"/>
            <a:ext cx="1935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chemeClr val="lt1"/>
                </a:solidFill>
              </a:rPr>
              <a:t>Ai-Jen Poo</a:t>
            </a:r>
            <a:endParaRPr b="1">
              <a:solidFill>
                <a:schemeClr val="lt1"/>
              </a:solidFill>
            </a:endParaRPr>
          </a:p>
        </p:txBody>
      </p:sp>
      <p:sp>
        <p:nvSpPr>
          <p:cNvPr id="66" name="Google Shape;66;p15"/>
          <p:cNvSpPr txBox="1"/>
          <p:nvPr>
            <p:ph idx="1" type="body"/>
          </p:nvPr>
        </p:nvSpPr>
        <p:spPr>
          <a:xfrm>
            <a:off x="96525" y="2571750"/>
            <a:ext cx="5571000" cy="23925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Clr>
                <a:schemeClr val="dk1"/>
              </a:buClr>
              <a:buSzPts val="275"/>
              <a:buFont typeface="Arial"/>
              <a:buNone/>
            </a:pPr>
            <a:r>
              <a:rPr lang="en" sz="6500">
                <a:solidFill>
                  <a:schemeClr val="dk1"/>
                </a:solidFill>
                <a:highlight>
                  <a:srgbClr val="FFFFFF"/>
                </a:highlight>
              </a:rPr>
              <a:t>Ai-jen Poo is the co-founder and Executive Director of the National Domestic Workers Alliance, a non-profit organization working to bring quality work, dignity and fairness to the growing numbers of workers who care and clean in our homes, the majority of whom are immigrants and women of color. In 12 short years, with the help of more than 70 local affiliate organizations and chapters and over 200,000 members, the National Domestic Workers Alliance has passed Domestic Worker Bills of Rights in 10 states and the 2 cities, and brought over 2 million home care workers under minimum wage protections.</a:t>
            </a:r>
            <a:endParaRPr sz="6500">
              <a:solidFill>
                <a:schemeClr val="dk1"/>
              </a:solidFill>
              <a:highlight>
                <a:srgbClr val="FFFFFF"/>
              </a:highlight>
            </a:endParaRPr>
          </a:p>
          <a:p>
            <a:pPr indent="0" lvl="0" marL="0" rtl="0" algn="l">
              <a:spcBef>
                <a:spcPts val="0"/>
              </a:spcBef>
              <a:spcAft>
                <a:spcPts val="0"/>
              </a:spcAft>
              <a:buClr>
                <a:schemeClr val="dk1"/>
              </a:buClr>
              <a:buSzPct val="100000"/>
              <a:buFont typeface="Arial"/>
              <a:buNone/>
            </a:pPr>
            <a:r>
              <a:t/>
            </a:r>
            <a:endParaRPr sz="1100">
              <a:solidFill>
                <a:schemeClr val="dk1"/>
              </a:solidFill>
            </a:endParaRPr>
          </a:p>
          <a:p>
            <a:pPr indent="0" lvl="0" marL="0" rtl="0" algn="l">
              <a:spcBef>
                <a:spcPts val="0"/>
              </a:spcBef>
              <a:spcAft>
                <a:spcPts val="1200"/>
              </a:spcAft>
              <a:buNone/>
            </a:pPr>
            <a:r>
              <a:t/>
            </a:r>
            <a:endParaRPr/>
          </a:p>
        </p:txBody>
      </p:sp>
      <p:pic>
        <p:nvPicPr>
          <p:cNvPr descr="How far have we come and how far do we have to go for everyone to have a real shot at the American dream? High-level speakers from different sectors and perspectives engage in a series of conversations about inequity. (This is an edited video.)" id="67" name="Google Shape;67;p15" title="UVA Democracy Biennial: Mobility, equity, and the pursuit of the American dream">
            <a:hlinkClick r:id="rId4"/>
          </p:cNvPr>
          <p:cNvPicPr preferRelativeResize="0"/>
          <p:nvPr/>
        </p:nvPicPr>
        <p:blipFill>
          <a:blip r:embed="rId5">
            <a:alphaModFix/>
          </a:blip>
          <a:stretch>
            <a:fillRect/>
          </a:stretch>
        </p:blipFill>
        <p:spPr>
          <a:xfrm>
            <a:off x="6107125" y="2430000"/>
            <a:ext cx="2689975" cy="2017475"/>
          </a:xfrm>
          <a:prstGeom prst="rect">
            <a:avLst/>
          </a:prstGeom>
          <a:noFill/>
          <a:ln>
            <a:noFill/>
          </a:ln>
        </p:spPr>
      </p:pic>
      <p:pic>
        <p:nvPicPr>
          <p:cNvPr id="68" name="Google Shape;68;p15"/>
          <p:cNvPicPr preferRelativeResize="0"/>
          <p:nvPr/>
        </p:nvPicPr>
        <p:blipFill>
          <a:blip r:embed="rId6">
            <a:alphaModFix/>
          </a:blip>
          <a:stretch>
            <a:fillRect/>
          </a:stretch>
        </p:blipFill>
        <p:spPr>
          <a:xfrm>
            <a:off x="5855125" y="192125"/>
            <a:ext cx="3212673" cy="1821875"/>
          </a:xfrm>
          <a:prstGeom prst="rect">
            <a:avLst/>
          </a:prstGeom>
          <a:noFill/>
          <a:ln>
            <a:noFill/>
          </a:ln>
        </p:spPr>
      </p:pic>
      <p:sp>
        <p:nvSpPr>
          <p:cNvPr id="69" name="Google Shape;69;p15"/>
          <p:cNvSpPr txBox="1"/>
          <p:nvPr/>
        </p:nvSpPr>
        <p:spPr>
          <a:xfrm>
            <a:off x="151675" y="124100"/>
            <a:ext cx="5433000" cy="2100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i="1" lang="en">
                <a:solidFill>
                  <a:schemeClr val="lt1"/>
                </a:solidFill>
              </a:rPr>
              <a:t>“</a:t>
            </a:r>
            <a:r>
              <a:rPr b="1" i="1" lang="en" sz="1350">
                <a:solidFill>
                  <a:schemeClr val="lt1"/>
                </a:solidFill>
              </a:rPr>
              <a:t>Domestic workers are poorly paid, lack benefits and economic security and are susceptible to discrimination and abuse.”</a:t>
            </a:r>
            <a:endParaRPr b="1" i="1" sz="1350">
              <a:solidFill>
                <a:schemeClr val="lt1"/>
              </a:solidFill>
            </a:endParaRPr>
          </a:p>
          <a:p>
            <a:pPr indent="-314325" lvl="0" marL="457200" rtl="0" algn="r">
              <a:spcBef>
                <a:spcPts val="0"/>
              </a:spcBef>
              <a:spcAft>
                <a:spcPts val="0"/>
              </a:spcAft>
              <a:buClr>
                <a:schemeClr val="lt1"/>
              </a:buClr>
              <a:buSzPts val="1350"/>
              <a:buChar char="-"/>
            </a:pPr>
            <a:r>
              <a:rPr lang="en" sz="1350">
                <a:solidFill>
                  <a:schemeClr val="lt1"/>
                </a:solidFill>
              </a:rPr>
              <a:t>NDWA</a:t>
            </a:r>
            <a:endParaRPr sz="1350">
              <a:solidFill>
                <a:schemeClr val="lt1"/>
              </a:solidFill>
            </a:endParaRPr>
          </a:p>
          <a:p>
            <a:pPr indent="0" lvl="0" marL="0" rtl="0" algn="l">
              <a:spcBef>
                <a:spcPts val="0"/>
              </a:spcBef>
              <a:spcAft>
                <a:spcPts val="0"/>
              </a:spcAft>
              <a:buNone/>
            </a:pPr>
            <a:r>
              <a:t/>
            </a:r>
            <a:endParaRPr sz="1350">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Created a nonprofit to help domestic workers - many of whom are immigrants and women of color.</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Successfully brought more than 2 million workers under minimum wage protections.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Helped pass a workers “Bill of Rights” in ten states.</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1000"/>
                                        <p:tgtEl>
                                          <p:spTgt spid="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373375" y="0"/>
            <a:ext cx="2721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Deborah Feinen</a:t>
            </a:r>
            <a:endParaRPr b="1">
              <a:solidFill>
                <a:schemeClr val="lt1"/>
              </a:solidFill>
            </a:endParaRPr>
          </a:p>
        </p:txBody>
      </p:sp>
      <p:sp>
        <p:nvSpPr>
          <p:cNvPr id="75" name="Google Shape;75;p16"/>
          <p:cNvSpPr txBox="1"/>
          <p:nvPr>
            <p:ph idx="1" type="body"/>
          </p:nvPr>
        </p:nvSpPr>
        <p:spPr>
          <a:xfrm>
            <a:off x="3566050" y="325825"/>
            <a:ext cx="5493600" cy="23982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440"/>
              <a:buNone/>
            </a:pPr>
            <a:r>
              <a:rPr lang="en" sz="1400">
                <a:solidFill>
                  <a:schemeClr val="dk1"/>
                </a:solidFill>
                <a:highlight>
                  <a:srgbClr val="FFFFFF"/>
                </a:highlight>
              </a:rPr>
              <a:t>Deborah Feinen is the Mayor of Champaign, Illinois (term ending 2023)</a:t>
            </a:r>
            <a:r>
              <a:rPr lang="en" sz="1400">
                <a:solidFill>
                  <a:schemeClr val="dk1"/>
                </a:solidFill>
              </a:rPr>
              <a:t>. Prior to being on the City Council, Deb served as a Champaign County Board member for fourteen years, including serving as the vice-Chair of the County Board. Deb was appointed to the Champaign City Council in 2006, as an At-Large representative. She was subsequently re-elected twice and was elected Mayor in 2015, and re-elected Mayor in 2019. Deb is passionate about making positive change in Champaign and among other things is an advocate for the City’s Goal Getters program, CU-Fresh Start, and the LIFT Champaign program</a:t>
            </a:r>
            <a:endParaRPr sz="1400">
              <a:solidFill>
                <a:schemeClr val="dk1"/>
              </a:solidFill>
            </a:endParaRPr>
          </a:p>
          <a:p>
            <a:pPr indent="0" lvl="0" marL="0" rtl="0" algn="l">
              <a:lnSpc>
                <a:spcPct val="95000"/>
              </a:lnSpc>
              <a:spcBef>
                <a:spcPts val="1200"/>
              </a:spcBef>
              <a:spcAft>
                <a:spcPts val="0"/>
              </a:spcAft>
              <a:buSzPts val="440"/>
              <a:buNone/>
            </a:pPr>
            <a:r>
              <a:t/>
            </a:r>
            <a:endParaRPr sz="1400">
              <a:solidFill>
                <a:schemeClr val="dk1"/>
              </a:solidFill>
            </a:endParaRPr>
          </a:p>
          <a:p>
            <a:pPr indent="0" lvl="0" marL="0" rtl="0" algn="l">
              <a:lnSpc>
                <a:spcPct val="95000"/>
              </a:lnSpc>
              <a:spcBef>
                <a:spcPts val="1200"/>
              </a:spcBef>
              <a:spcAft>
                <a:spcPts val="1200"/>
              </a:spcAft>
              <a:buSzPts val="440"/>
              <a:buNone/>
            </a:pPr>
            <a:r>
              <a:t/>
            </a:r>
            <a:endParaRPr sz="1400">
              <a:solidFill>
                <a:schemeClr val="dk1"/>
              </a:solidFill>
            </a:endParaRPr>
          </a:p>
        </p:txBody>
      </p:sp>
      <p:pic>
        <p:nvPicPr>
          <p:cNvPr id="76" name="Google Shape;76;p16"/>
          <p:cNvPicPr preferRelativeResize="0"/>
          <p:nvPr/>
        </p:nvPicPr>
        <p:blipFill>
          <a:blip r:embed="rId4">
            <a:alphaModFix/>
          </a:blip>
          <a:stretch>
            <a:fillRect/>
          </a:stretch>
        </p:blipFill>
        <p:spPr>
          <a:xfrm>
            <a:off x="110325" y="3103600"/>
            <a:ext cx="3172999" cy="1799374"/>
          </a:xfrm>
          <a:prstGeom prst="rect">
            <a:avLst/>
          </a:prstGeom>
          <a:noFill/>
          <a:ln>
            <a:noFill/>
          </a:ln>
        </p:spPr>
      </p:pic>
      <p:sp>
        <p:nvSpPr>
          <p:cNvPr id="77" name="Google Shape;77;p16"/>
          <p:cNvSpPr txBox="1"/>
          <p:nvPr/>
        </p:nvSpPr>
        <p:spPr>
          <a:xfrm>
            <a:off x="3566050" y="2964750"/>
            <a:ext cx="5493600" cy="2185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i="1" lang="en" sz="1300">
                <a:solidFill>
                  <a:schemeClr val="lt1"/>
                </a:solidFill>
              </a:rPr>
              <a:t>“Champaign is an inclusive community that welcomes all. City residents enjoy a great quality of life, first class educational opportunities, and easy mobility.”</a:t>
            </a:r>
            <a:endParaRPr b="1" i="1" sz="1300">
              <a:solidFill>
                <a:schemeClr val="lt1"/>
              </a:solidFill>
            </a:endParaRPr>
          </a:p>
          <a:p>
            <a:pPr indent="-311150" lvl="0" marL="457200" rtl="0" algn="r">
              <a:spcBef>
                <a:spcPts val="0"/>
              </a:spcBef>
              <a:spcAft>
                <a:spcPts val="0"/>
              </a:spcAft>
              <a:buClr>
                <a:schemeClr val="lt1"/>
              </a:buClr>
              <a:buSzPts val="1300"/>
              <a:buChar char="-"/>
            </a:pPr>
            <a:r>
              <a:rPr b="1" lang="en" sz="1300">
                <a:solidFill>
                  <a:schemeClr val="lt1"/>
                </a:solidFill>
              </a:rPr>
              <a:t>Mission, City of Champaign, Ill</a:t>
            </a:r>
            <a:endParaRPr b="1" sz="1300">
              <a:solidFill>
                <a:schemeClr val="lt1"/>
              </a:solidFill>
            </a:endParaRPr>
          </a:p>
          <a:p>
            <a:pPr indent="0" lvl="0" marL="0" rtl="0" algn="l">
              <a:spcBef>
                <a:spcPts val="0"/>
              </a:spcBef>
              <a:spcAft>
                <a:spcPts val="0"/>
              </a:spcAft>
              <a:buNone/>
            </a:pPr>
            <a:r>
              <a:t/>
            </a:r>
            <a:endParaRPr b="1" sz="1300">
              <a:solidFill>
                <a:schemeClr val="lt1"/>
              </a:solidFill>
            </a:endParaRPr>
          </a:p>
          <a:p>
            <a:pPr indent="-311150" lvl="0" marL="457200" rtl="0" algn="l">
              <a:spcBef>
                <a:spcPts val="0"/>
              </a:spcBef>
              <a:spcAft>
                <a:spcPts val="0"/>
              </a:spcAft>
              <a:buClr>
                <a:schemeClr val="lt1"/>
              </a:buClr>
              <a:buSzPts val="1300"/>
              <a:buChar char="●"/>
            </a:pPr>
            <a:r>
              <a:rPr b="1" lang="en" sz="1300">
                <a:solidFill>
                  <a:schemeClr val="lt1"/>
                </a:solidFill>
              </a:rPr>
              <a:t>Mayor Feinen worked as an attorney for the public and private sectors.</a:t>
            </a:r>
            <a:endParaRPr b="1" sz="1300">
              <a:solidFill>
                <a:schemeClr val="lt1"/>
              </a:solidFill>
            </a:endParaRPr>
          </a:p>
          <a:p>
            <a:pPr indent="-311150" lvl="0" marL="457200" rtl="0" algn="l">
              <a:spcBef>
                <a:spcPts val="0"/>
              </a:spcBef>
              <a:spcAft>
                <a:spcPts val="0"/>
              </a:spcAft>
              <a:buClr>
                <a:schemeClr val="lt1"/>
              </a:buClr>
              <a:buSzPts val="1300"/>
              <a:buChar char="●"/>
            </a:pPr>
            <a:r>
              <a:rPr b="1" lang="en" sz="1300">
                <a:solidFill>
                  <a:schemeClr val="lt1"/>
                </a:solidFill>
              </a:rPr>
              <a:t>She served in local government for over a decade, first as a county board member, then as a city council member.</a:t>
            </a:r>
            <a:endParaRPr b="1" sz="1300">
              <a:solidFill>
                <a:schemeClr val="lt1"/>
              </a:solidFill>
            </a:endParaRPr>
          </a:p>
          <a:p>
            <a:pPr indent="-311150" lvl="0" marL="457200" rtl="0" algn="l">
              <a:spcBef>
                <a:spcPts val="0"/>
              </a:spcBef>
              <a:spcAft>
                <a:spcPts val="0"/>
              </a:spcAft>
              <a:buClr>
                <a:schemeClr val="lt1"/>
              </a:buClr>
              <a:buSzPts val="1300"/>
              <a:buChar char="●"/>
            </a:pPr>
            <a:r>
              <a:rPr b="1" lang="en" sz="1300">
                <a:solidFill>
                  <a:schemeClr val="lt1"/>
                </a:solidFill>
              </a:rPr>
              <a:t>Mayor Feinen was first elected in 2015 to be Mayor.</a:t>
            </a:r>
            <a:endParaRPr>
              <a:solidFill>
                <a:schemeClr val="lt1"/>
              </a:solidFill>
            </a:endParaRPr>
          </a:p>
        </p:txBody>
      </p:sp>
      <p:pic>
        <p:nvPicPr>
          <p:cNvPr descr="An interactive, dynamic discussion exploring themes such as inequality, mobility and opportunity, urban revitalization, the future of work, globalization, and American democracy." id="78" name="Google Shape;78;p16" title="UVA Democracy Biennial: Democracy and capitalism">
            <a:hlinkClick r:id="rId5"/>
          </p:cNvPr>
          <p:cNvPicPr preferRelativeResize="0"/>
          <p:nvPr/>
        </p:nvPicPr>
        <p:blipFill>
          <a:blip r:embed="rId6">
            <a:alphaModFix/>
          </a:blip>
          <a:stretch>
            <a:fillRect/>
          </a:stretch>
        </p:blipFill>
        <p:spPr>
          <a:xfrm>
            <a:off x="373375" y="572700"/>
            <a:ext cx="2721900" cy="20414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373375" y="0"/>
            <a:ext cx="2721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Tom Perez</a:t>
            </a:r>
            <a:endParaRPr b="1">
              <a:solidFill>
                <a:schemeClr val="lt1"/>
              </a:solidFill>
            </a:endParaRPr>
          </a:p>
        </p:txBody>
      </p:sp>
      <p:sp>
        <p:nvSpPr>
          <p:cNvPr id="84" name="Google Shape;84;p17"/>
          <p:cNvSpPr txBox="1"/>
          <p:nvPr>
            <p:ph idx="1" type="body"/>
          </p:nvPr>
        </p:nvSpPr>
        <p:spPr>
          <a:xfrm>
            <a:off x="3566050" y="249625"/>
            <a:ext cx="5493600" cy="23982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440"/>
              <a:buNone/>
            </a:pPr>
            <a:r>
              <a:rPr lang="en" sz="1400">
                <a:solidFill>
                  <a:schemeClr val="dk1"/>
                </a:solidFill>
              </a:rPr>
              <a:t>Tom Perez served as the chair of the Democratic National Committee from 2017–21. He was previously United States secretary of labor and assistant attorney general for civil rights. For 8 years, Tom served in President Obama’s administration. First as head of the department’s Civil Rights Division, then as Secretary of Labor. </a:t>
            </a:r>
            <a:endParaRPr sz="1400">
              <a:solidFill>
                <a:schemeClr val="dk1"/>
              </a:solidFill>
            </a:endParaRPr>
          </a:p>
          <a:p>
            <a:pPr indent="0" lvl="0" marL="0" rtl="0" algn="l">
              <a:lnSpc>
                <a:spcPct val="95000"/>
              </a:lnSpc>
              <a:spcBef>
                <a:spcPts val="1200"/>
              </a:spcBef>
              <a:spcAft>
                <a:spcPts val="0"/>
              </a:spcAft>
              <a:buSzPts val="440"/>
              <a:buNone/>
            </a:pPr>
            <a:r>
              <a:rPr lang="en" sz="1400">
                <a:solidFill>
                  <a:schemeClr val="dk1"/>
                </a:solidFill>
              </a:rPr>
              <a:t>But </a:t>
            </a:r>
            <a:r>
              <a:rPr lang="en" sz="1400">
                <a:solidFill>
                  <a:schemeClr val="dk1"/>
                </a:solidFill>
              </a:rPr>
              <a:t>Tom’s roots are in local organizing. In 2002, he became the first Latino elected to the Montgomery County Council. And as board president of CASA de Maryland, Tom helped grow the organization from a small service provider in the basement of a church to one of the largest immigrant advocacy groups in the mid-Atlantic.</a:t>
            </a:r>
            <a:endParaRPr sz="1400">
              <a:solidFill>
                <a:schemeClr val="dk1"/>
              </a:solidFill>
            </a:endParaRPr>
          </a:p>
          <a:p>
            <a:pPr indent="0" lvl="0" marL="0" rtl="0" algn="l">
              <a:lnSpc>
                <a:spcPct val="95000"/>
              </a:lnSpc>
              <a:spcBef>
                <a:spcPts val="1200"/>
              </a:spcBef>
              <a:spcAft>
                <a:spcPts val="0"/>
              </a:spcAft>
              <a:buClr>
                <a:srgbClr val="000000"/>
              </a:buClr>
              <a:buSzPts val="440"/>
              <a:buFont typeface="Arial"/>
              <a:buNone/>
            </a:pPr>
            <a:r>
              <a:t/>
            </a:r>
            <a:endParaRPr sz="1400">
              <a:solidFill>
                <a:schemeClr val="dk1"/>
              </a:solidFill>
            </a:endParaRPr>
          </a:p>
          <a:p>
            <a:pPr indent="0" lvl="0" marL="0" rtl="0" algn="l">
              <a:lnSpc>
                <a:spcPct val="95000"/>
              </a:lnSpc>
              <a:spcBef>
                <a:spcPts val="1200"/>
              </a:spcBef>
              <a:spcAft>
                <a:spcPts val="0"/>
              </a:spcAft>
              <a:buSzPts val="440"/>
              <a:buNone/>
            </a:pPr>
            <a:r>
              <a:t/>
            </a:r>
            <a:endParaRPr sz="1400">
              <a:solidFill>
                <a:schemeClr val="dk1"/>
              </a:solidFill>
            </a:endParaRPr>
          </a:p>
          <a:p>
            <a:pPr indent="0" lvl="0" marL="0" rtl="0" algn="l">
              <a:lnSpc>
                <a:spcPct val="95000"/>
              </a:lnSpc>
              <a:spcBef>
                <a:spcPts val="1200"/>
              </a:spcBef>
              <a:spcAft>
                <a:spcPts val="1200"/>
              </a:spcAft>
              <a:buSzPts val="440"/>
              <a:buNone/>
            </a:pPr>
            <a:r>
              <a:t/>
            </a:r>
            <a:endParaRPr sz="1400">
              <a:solidFill>
                <a:schemeClr val="dk1"/>
              </a:solidFill>
            </a:endParaRPr>
          </a:p>
        </p:txBody>
      </p:sp>
      <p:sp>
        <p:nvSpPr>
          <p:cNvPr id="85" name="Google Shape;85;p17"/>
          <p:cNvSpPr txBox="1"/>
          <p:nvPr/>
        </p:nvSpPr>
        <p:spPr>
          <a:xfrm>
            <a:off x="3566050" y="2964750"/>
            <a:ext cx="5493600" cy="2027100"/>
          </a:xfrm>
          <a:prstGeom prst="rect">
            <a:avLst/>
          </a:prstGeom>
          <a:noFill/>
          <a:ln>
            <a:noFill/>
          </a:ln>
        </p:spPr>
        <p:txBody>
          <a:bodyPr anchorCtr="0" anchor="t" bIns="91425" lIns="91425" spcFirstLastPara="1" rIns="91425" wrap="square" tIns="91425">
            <a:spAutoFit/>
          </a:bodyPr>
          <a:lstStyle/>
          <a:p>
            <a:pPr indent="-311150" lvl="0" marL="457200" rtl="0" algn="l">
              <a:lnSpc>
                <a:spcPct val="95000"/>
              </a:lnSpc>
              <a:spcBef>
                <a:spcPts val="0"/>
              </a:spcBef>
              <a:spcAft>
                <a:spcPts val="0"/>
              </a:spcAft>
              <a:buClr>
                <a:schemeClr val="lt1"/>
              </a:buClr>
              <a:buSzPts val="1300"/>
              <a:buChar char="●"/>
            </a:pPr>
            <a:r>
              <a:rPr lang="en">
                <a:solidFill>
                  <a:schemeClr val="lt1"/>
                </a:solidFill>
              </a:rPr>
              <a:t>Wo</a:t>
            </a:r>
            <a:r>
              <a:rPr lang="en">
                <a:solidFill>
                  <a:schemeClr val="lt1"/>
                </a:solidFill>
              </a:rPr>
              <a:t>rked on the back of a garbage truck before becoming a civil rights attorney for the US Dept. of Justice. </a:t>
            </a:r>
            <a:endParaRPr>
              <a:solidFill>
                <a:schemeClr val="lt1"/>
              </a:solidFill>
            </a:endParaRPr>
          </a:p>
          <a:p>
            <a:pPr indent="-317500" lvl="0" marL="457200" rtl="0" algn="l">
              <a:lnSpc>
                <a:spcPct val="95000"/>
              </a:lnSpc>
              <a:spcBef>
                <a:spcPts val="0"/>
              </a:spcBef>
              <a:spcAft>
                <a:spcPts val="0"/>
              </a:spcAft>
              <a:buClr>
                <a:schemeClr val="lt1"/>
              </a:buClr>
              <a:buSzPts val="1400"/>
              <a:buChar char="●"/>
            </a:pPr>
            <a:r>
              <a:rPr lang="en">
                <a:solidFill>
                  <a:schemeClr val="lt1"/>
                </a:solidFill>
              </a:rPr>
              <a:t>While an attorney he prosecuted cases against police misconduct, voter suppression and anti-LGBTQ discrimination,</a:t>
            </a:r>
            <a:endParaRPr>
              <a:solidFill>
                <a:schemeClr val="lt1"/>
              </a:solidFill>
            </a:endParaRPr>
          </a:p>
          <a:p>
            <a:pPr indent="-317500" lvl="0" marL="457200" rtl="0" algn="l">
              <a:lnSpc>
                <a:spcPct val="95000"/>
              </a:lnSpc>
              <a:spcBef>
                <a:spcPts val="0"/>
              </a:spcBef>
              <a:spcAft>
                <a:spcPts val="0"/>
              </a:spcAft>
              <a:buClr>
                <a:schemeClr val="lt1"/>
              </a:buClr>
              <a:buSzPts val="1400"/>
              <a:buChar char="●"/>
            </a:pPr>
            <a:r>
              <a:rPr lang="en">
                <a:solidFill>
                  <a:schemeClr val="lt1"/>
                </a:solidFill>
              </a:rPr>
              <a:t>As Secretary of Labor he fought to protect and expand opportunities for America’s working people – from better wages and overtime pay, to retirement security and collective bargaining rights.</a:t>
            </a:r>
            <a:endParaRPr>
              <a:solidFill>
                <a:schemeClr val="lt1"/>
              </a:solidFill>
            </a:endParaRPr>
          </a:p>
        </p:txBody>
      </p:sp>
      <p:pic>
        <p:nvPicPr>
          <p:cNvPr id="86" name="Google Shape;86;p17"/>
          <p:cNvPicPr preferRelativeResize="0"/>
          <p:nvPr/>
        </p:nvPicPr>
        <p:blipFill>
          <a:blip r:embed="rId4">
            <a:alphaModFix/>
          </a:blip>
          <a:stretch>
            <a:fillRect/>
          </a:stretch>
        </p:blipFill>
        <p:spPr>
          <a:xfrm>
            <a:off x="197150" y="729900"/>
            <a:ext cx="3074348" cy="1743426"/>
          </a:xfrm>
          <a:prstGeom prst="rect">
            <a:avLst/>
          </a:prstGeom>
          <a:noFill/>
          <a:ln>
            <a:noFill/>
          </a:ln>
        </p:spPr>
      </p:pic>
      <p:pic>
        <p:nvPicPr>
          <p:cNvPr descr="An interactive, dynamic discussion exploring themes such as inequality, mobility and opportunity, urban revitalization, the future of work, globalization, and American democracy." id="87" name="Google Shape;87;p17" title="UVA Democracy Biennial: Democracy and capitalism">
            <a:hlinkClick r:id="rId5"/>
          </p:cNvPr>
          <p:cNvPicPr preferRelativeResize="0"/>
          <p:nvPr/>
        </p:nvPicPr>
        <p:blipFill>
          <a:blip r:embed="rId6">
            <a:alphaModFix/>
          </a:blip>
          <a:stretch>
            <a:fillRect/>
          </a:stretch>
        </p:blipFill>
        <p:spPr>
          <a:xfrm>
            <a:off x="304800" y="3040200"/>
            <a:ext cx="2702792" cy="2027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8"/>
          <p:cNvSpPr txBox="1"/>
          <p:nvPr>
            <p:ph type="title"/>
          </p:nvPr>
        </p:nvSpPr>
        <p:spPr>
          <a:xfrm>
            <a:off x="6110400" y="4568875"/>
            <a:ext cx="2721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320">
                <a:solidFill>
                  <a:schemeClr val="lt1"/>
                </a:solidFill>
              </a:rPr>
              <a:t>Rashad Robinson</a:t>
            </a:r>
            <a:endParaRPr b="1" sz="2320">
              <a:solidFill>
                <a:schemeClr val="lt1"/>
              </a:solidFill>
            </a:endParaRPr>
          </a:p>
        </p:txBody>
      </p:sp>
      <p:sp>
        <p:nvSpPr>
          <p:cNvPr id="93" name="Google Shape;93;p18"/>
          <p:cNvSpPr txBox="1"/>
          <p:nvPr/>
        </p:nvSpPr>
        <p:spPr>
          <a:xfrm>
            <a:off x="82750" y="2309400"/>
            <a:ext cx="55158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Rashad Robinson has been the president of Color of Change since 2011 and serves on the board of the Hazen Foundation, Demos, and the National LGBTQ Taskforce. Color Of Change uses innovative strategies to bring about system change in the industries that affect Black people’s lives: Silicon Valley, Wall Street, Hollywood, Washington, corporate board rooms, local prosecutor offices, state capitol buildings and city halls around the country. Under Rashad’s leadership, Color Of Change designs and implements winning strategies for racial justice. Rashad is widely consulted on strategies for corporate accountability, transforming the criminal justice system, media and tech reform, culture change and narrative infrastructure, and building Black political power. </a:t>
            </a:r>
            <a:endParaRPr/>
          </a:p>
        </p:txBody>
      </p:sp>
      <p:sp>
        <p:nvSpPr>
          <p:cNvPr id="94" name="Google Shape;94;p18"/>
          <p:cNvSpPr txBox="1"/>
          <p:nvPr/>
        </p:nvSpPr>
        <p:spPr>
          <a:xfrm>
            <a:off x="41350" y="386100"/>
            <a:ext cx="5598600" cy="158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i="1" lang="en" sz="1300">
                <a:solidFill>
                  <a:schemeClr val="lt1"/>
                </a:solidFill>
              </a:rPr>
              <a:t>“Color Of Change is the nation’s largest online racial justice organization. We help people respond effectively to injustice in the world around us. As a national online force driven by 7 million members, we move decision-makers in corporations and government to create a more human and less hostile world for Black people in America.”</a:t>
            </a:r>
            <a:endParaRPr b="1" i="1" sz="1300">
              <a:solidFill>
                <a:schemeClr val="lt1"/>
              </a:solidFill>
            </a:endParaRPr>
          </a:p>
          <a:p>
            <a:pPr indent="-311150" lvl="0" marL="457200" rtl="0" algn="r">
              <a:spcBef>
                <a:spcPts val="0"/>
              </a:spcBef>
              <a:spcAft>
                <a:spcPts val="0"/>
              </a:spcAft>
              <a:buClr>
                <a:schemeClr val="lt1"/>
              </a:buClr>
              <a:buSzPts val="1300"/>
              <a:buChar char="-"/>
            </a:pPr>
            <a:r>
              <a:rPr b="1" lang="en" sz="1300">
                <a:solidFill>
                  <a:schemeClr val="lt1"/>
                </a:solidFill>
              </a:rPr>
              <a:t>Color of Change Mission</a:t>
            </a:r>
            <a:endParaRPr>
              <a:solidFill>
                <a:schemeClr val="lt1"/>
              </a:solidFill>
            </a:endParaRPr>
          </a:p>
        </p:txBody>
      </p:sp>
      <p:pic>
        <p:nvPicPr>
          <p:cNvPr id="95" name="Google Shape;95;p18"/>
          <p:cNvPicPr preferRelativeResize="0"/>
          <p:nvPr/>
        </p:nvPicPr>
        <p:blipFill>
          <a:blip r:embed="rId4">
            <a:alphaModFix/>
          </a:blip>
          <a:stretch>
            <a:fillRect/>
          </a:stretch>
        </p:blipFill>
        <p:spPr>
          <a:xfrm>
            <a:off x="5851025" y="2572525"/>
            <a:ext cx="3240651" cy="1837736"/>
          </a:xfrm>
          <a:prstGeom prst="rect">
            <a:avLst/>
          </a:prstGeom>
          <a:noFill/>
          <a:ln>
            <a:noFill/>
          </a:ln>
        </p:spPr>
      </p:pic>
      <p:pic>
        <p:nvPicPr>
          <p:cNvPr descr="How far have we come and how far do we have to go for everyone to have a real shot at the American dream? High-level speakers from different sectors and perspectives engage in a series of conversations about inequity. (This is an edited video.)" id="96" name="Google Shape;96;p18" title="UVA Democracy Biennial: Mobility, equity, and the pursuit of the American dream">
            <a:hlinkClick r:id="rId5"/>
          </p:cNvPr>
          <p:cNvPicPr preferRelativeResize="0"/>
          <p:nvPr/>
        </p:nvPicPr>
        <p:blipFill>
          <a:blip r:embed="rId6">
            <a:alphaModFix/>
          </a:blip>
          <a:stretch>
            <a:fillRect/>
          </a:stretch>
        </p:blipFill>
        <p:spPr>
          <a:xfrm>
            <a:off x="6246676" y="152400"/>
            <a:ext cx="2569300" cy="1926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 name="Shape 100"/>
        <p:cNvGrpSpPr/>
        <p:nvPr/>
      </p:nvGrpSpPr>
      <p:grpSpPr>
        <a:xfrm>
          <a:off x="0" y="0"/>
          <a:ext cx="0" cy="0"/>
          <a:chOff x="0" y="0"/>
          <a:chExt cx="0" cy="0"/>
        </a:xfrm>
      </p:grpSpPr>
      <p:sp>
        <p:nvSpPr>
          <p:cNvPr id="101" name="Google Shape;101;p19"/>
          <p:cNvSpPr txBox="1"/>
          <p:nvPr/>
        </p:nvSpPr>
        <p:spPr>
          <a:xfrm>
            <a:off x="110325" y="2597325"/>
            <a:ext cx="55434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Angela Glover Blackwell is founder in residence at PolicyLink, the organization she started in 1999 to advance racial and economic equity for all. Under Angela’s leadership, PolicyLink gained national prominence in the movement to use public policy to improve access and opportunity for all low-income people and communities of color, particularly in the areas of health, housing, transportation, and infrastructure. Angela is also the host of the Radical Imagination podcast and Professor of Practice at the Goldman School of Public Policy, University of California, Berkeley.</a:t>
            </a:r>
            <a:endParaRPr/>
          </a:p>
        </p:txBody>
      </p:sp>
      <p:sp>
        <p:nvSpPr>
          <p:cNvPr id="102" name="Google Shape;102;p19"/>
          <p:cNvSpPr txBox="1"/>
          <p:nvPr>
            <p:ph type="title"/>
          </p:nvPr>
        </p:nvSpPr>
        <p:spPr>
          <a:xfrm>
            <a:off x="5653700" y="4570800"/>
            <a:ext cx="3647400" cy="572700"/>
          </a:xfrm>
          <a:prstGeom prst="rect">
            <a:avLst/>
          </a:prstGeom>
        </p:spPr>
        <p:txBody>
          <a:bodyPr anchorCtr="0" anchor="t" bIns="91425" lIns="91425" spcFirstLastPara="1" rIns="91425" wrap="square" tIns="91425">
            <a:normAutofit/>
          </a:bodyPr>
          <a:lstStyle/>
          <a:p>
            <a:pPr indent="0" lvl="0" marL="0" rtl="0" algn="ctr">
              <a:lnSpc>
                <a:spcPct val="110000"/>
              </a:lnSpc>
              <a:spcBef>
                <a:spcPts val="1400"/>
              </a:spcBef>
              <a:spcAft>
                <a:spcPts val="400"/>
              </a:spcAft>
              <a:buClr>
                <a:schemeClr val="dk1"/>
              </a:buClr>
              <a:buSzPts val="990"/>
              <a:buFont typeface="Arial"/>
              <a:buNone/>
            </a:pPr>
            <a:r>
              <a:rPr b="1" lang="en" sz="2150">
                <a:solidFill>
                  <a:schemeClr val="lt1"/>
                </a:solidFill>
              </a:rPr>
              <a:t>Angela Glover Blackwell</a:t>
            </a:r>
            <a:endParaRPr sz="2420">
              <a:solidFill>
                <a:schemeClr val="lt1"/>
              </a:solidFill>
            </a:endParaRPr>
          </a:p>
        </p:txBody>
      </p:sp>
      <p:sp>
        <p:nvSpPr>
          <p:cNvPr id="103" name="Google Shape;103;p19"/>
          <p:cNvSpPr txBox="1"/>
          <p:nvPr/>
        </p:nvSpPr>
        <p:spPr>
          <a:xfrm>
            <a:off x="110325" y="179275"/>
            <a:ext cx="54333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1"/>
              </a:buClr>
              <a:buSzPts val="1400"/>
              <a:buChar char="●"/>
            </a:pPr>
            <a:r>
              <a:rPr lang="en">
                <a:solidFill>
                  <a:schemeClr val="lt1"/>
                </a:solidFill>
              </a:rPr>
              <a:t>Prior to founding PolicyLink, she served as Senior Vice President at The Rockefeller Foundation. </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She is a lawyer and published author.</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She advised the Board of Governors of the Federal Reserve as one of 15 members of its inaugural Community Advisory Council, and in 2020 was appointed by California Governor Gavin Newsom to the state Task Force on Business and Jobs Recovery. </a:t>
            </a:r>
            <a:endParaRPr>
              <a:solidFill>
                <a:schemeClr val="lt1"/>
              </a:solidFill>
            </a:endParaRPr>
          </a:p>
        </p:txBody>
      </p:sp>
      <p:pic>
        <p:nvPicPr>
          <p:cNvPr id="104" name="Google Shape;104;p19"/>
          <p:cNvPicPr preferRelativeResize="0"/>
          <p:nvPr/>
        </p:nvPicPr>
        <p:blipFill>
          <a:blip r:embed="rId4">
            <a:alphaModFix/>
          </a:blip>
          <a:stretch>
            <a:fillRect/>
          </a:stretch>
        </p:blipFill>
        <p:spPr>
          <a:xfrm>
            <a:off x="5829613" y="2597325"/>
            <a:ext cx="3295576" cy="1868884"/>
          </a:xfrm>
          <a:prstGeom prst="rect">
            <a:avLst/>
          </a:prstGeom>
          <a:noFill/>
          <a:ln>
            <a:noFill/>
          </a:ln>
        </p:spPr>
      </p:pic>
      <p:pic>
        <p:nvPicPr>
          <p:cNvPr descr="A critical look at the American system of governance: Is the Electoral College democratic? Is the American presidency too powerful? How can we restore faith in American norms and institutions?" id="105" name="Google Shape;105;p19" title="UVA Democracy Biennial: Reform? Reform! A town hall on the future of American democracy">
            <a:hlinkClick r:id="rId5"/>
          </p:cNvPr>
          <p:cNvPicPr preferRelativeResize="0"/>
          <p:nvPr/>
        </p:nvPicPr>
        <p:blipFill>
          <a:blip r:embed="rId6">
            <a:alphaModFix/>
          </a:blip>
          <a:stretch>
            <a:fillRect/>
          </a:stretch>
        </p:blipFill>
        <p:spPr>
          <a:xfrm>
            <a:off x="6126162" y="179275"/>
            <a:ext cx="2702500" cy="2026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 name="Shape 109"/>
        <p:cNvGrpSpPr/>
        <p:nvPr/>
      </p:nvGrpSpPr>
      <p:grpSpPr>
        <a:xfrm>
          <a:off x="0" y="0"/>
          <a:ext cx="0" cy="0"/>
          <a:chOff x="0" y="0"/>
          <a:chExt cx="0" cy="0"/>
        </a:xfrm>
      </p:grpSpPr>
      <p:sp>
        <p:nvSpPr>
          <p:cNvPr id="110" name="Google Shape;110;p20"/>
          <p:cNvSpPr txBox="1"/>
          <p:nvPr/>
        </p:nvSpPr>
        <p:spPr>
          <a:xfrm>
            <a:off x="110325" y="2444925"/>
            <a:ext cx="55434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Dr. Rami Nashashibi is a MacArthur Fellow, a Doctor of Sociology from the University of Chicago, and the founder and Executive Director of the Inner-City Muslim Action Network (IMAN), a non-profit organization incorporated in 1997 that fosters health, wellness and healing on Chicago’s South Side &amp; Atlanta’s west end by organizing for social change, cultivating the arts and operating a holistic health center. As a community leader building bridges across racial, religious, and socioeconomic divides to confront the challenges of poverty and disinvestment in urban communities, Rami has successfully unified a diverse set of constituencies around a shared focus of social justice. </a:t>
            </a:r>
            <a:endParaRPr/>
          </a:p>
          <a:p>
            <a:pPr indent="0" lvl="0" marL="0" rtl="0" algn="l">
              <a:spcBef>
                <a:spcPts val="0"/>
              </a:spcBef>
              <a:spcAft>
                <a:spcPts val="0"/>
              </a:spcAft>
              <a:buNone/>
            </a:pPr>
            <a:r>
              <a:t/>
            </a:r>
            <a:endParaRPr/>
          </a:p>
        </p:txBody>
      </p:sp>
      <p:sp>
        <p:nvSpPr>
          <p:cNvPr id="111" name="Google Shape;111;p20"/>
          <p:cNvSpPr txBox="1"/>
          <p:nvPr>
            <p:ph type="title"/>
          </p:nvPr>
        </p:nvSpPr>
        <p:spPr>
          <a:xfrm>
            <a:off x="5653700" y="4570800"/>
            <a:ext cx="3647400" cy="572700"/>
          </a:xfrm>
          <a:prstGeom prst="rect">
            <a:avLst/>
          </a:prstGeom>
        </p:spPr>
        <p:txBody>
          <a:bodyPr anchorCtr="0" anchor="t" bIns="91425" lIns="91425" spcFirstLastPara="1" rIns="91425" wrap="square" tIns="91425">
            <a:normAutofit/>
          </a:bodyPr>
          <a:lstStyle/>
          <a:p>
            <a:pPr indent="0" lvl="0" marL="0" rtl="0" algn="ctr">
              <a:lnSpc>
                <a:spcPct val="110000"/>
              </a:lnSpc>
              <a:spcBef>
                <a:spcPts val="1400"/>
              </a:spcBef>
              <a:spcAft>
                <a:spcPts val="400"/>
              </a:spcAft>
              <a:buClr>
                <a:schemeClr val="dk1"/>
              </a:buClr>
              <a:buSzPts val="990"/>
              <a:buFont typeface="Arial"/>
              <a:buNone/>
            </a:pPr>
            <a:r>
              <a:rPr b="1" lang="en" sz="2150">
                <a:solidFill>
                  <a:schemeClr val="lt1"/>
                </a:solidFill>
              </a:rPr>
              <a:t>Rami Nashashibi</a:t>
            </a:r>
            <a:endParaRPr sz="2420">
              <a:solidFill>
                <a:schemeClr val="lt1"/>
              </a:solidFill>
            </a:endParaRPr>
          </a:p>
        </p:txBody>
      </p:sp>
      <p:sp>
        <p:nvSpPr>
          <p:cNvPr id="112" name="Google Shape;112;p20"/>
          <p:cNvSpPr txBox="1"/>
          <p:nvPr/>
        </p:nvSpPr>
        <p:spPr>
          <a:xfrm>
            <a:off x="110325" y="179275"/>
            <a:ext cx="54333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i="1">
              <a:solidFill>
                <a:schemeClr val="lt1"/>
              </a:solidFill>
            </a:endParaRPr>
          </a:p>
          <a:p>
            <a:pPr indent="0" lvl="0" marL="0" rtl="0" algn="l">
              <a:spcBef>
                <a:spcPts val="0"/>
              </a:spcBef>
              <a:spcAft>
                <a:spcPts val="0"/>
              </a:spcAft>
              <a:buNone/>
            </a:pPr>
            <a:r>
              <a:t/>
            </a:r>
            <a:endParaRPr b="1" i="1">
              <a:solidFill>
                <a:schemeClr val="lt1"/>
              </a:solidFill>
            </a:endParaRPr>
          </a:p>
          <a:p>
            <a:pPr indent="0" lvl="0" marL="0" rtl="0" algn="l">
              <a:spcBef>
                <a:spcPts val="0"/>
              </a:spcBef>
              <a:spcAft>
                <a:spcPts val="0"/>
              </a:spcAft>
              <a:buNone/>
            </a:pPr>
            <a:r>
              <a:rPr b="1" i="1" lang="en">
                <a:solidFill>
                  <a:schemeClr val="lt1"/>
                </a:solidFill>
              </a:rPr>
              <a:t>“The Inner-City Muslim Action Network (IMAN) is a community organization that fosters health, wellness and healing in the inner-city by organizing for social change, cultivating the arts, and operating a holistic health center.”</a:t>
            </a:r>
            <a:endParaRPr b="1" i="1">
              <a:solidFill>
                <a:schemeClr val="lt1"/>
              </a:solidFill>
            </a:endParaRPr>
          </a:p>
          <a:p>
            <a:pPr indent="-317500" lvl="0" marL="3200400" rtl="0" algn="l">
              <a:spcBef>
                <a:spcPts val="0"/>
              </a:spcBef>
              <a:spcAft>
                <a:spcPts val="0"/>
              </a:spcAft>
              <a:buClr>
                <a:schemeClr val="lt1"/>
              </a:buClr>
              <a:buSzPts val="1400"/>
              <a:buChar char="-"/>
            </a:pPr>
            <a:r>
              <a:rPr lang="en">
                <a:solidFill>
                  <a:schemeClr val="lt1"/>
                </a:solidFill>
              </a:rPr>
              <a:t>About Us, IMAN Website</a:t>
            </a:r>
            <a:endParaRPr>
              <a:solidFill>
                <a:schemeClr val="lt1"/>
              </a:solidFill>
            </a:endParaRPr>
          </a:p>
        </p:txBody>
      </p:sp>
      <p:pic>
        <p:nvPicPr>
          <p:cNvPr id="113" name="Google Shape;113;p20"/>
          <p:cNvPicPr preferRelativeResize="0"/>
          <p:nvPr/>
        </p:nvPicPr>
        <p:blipFill>
          <a:blip r:embed="rId4">
            <a:alphaModFix/>
          </a:blip>
          <a:stretch>
            <a:fillRect/>
          </a:stretch>
        </p:blipFill>
        <p:spPr>
          <a:xfrm>
            <a:off x="5882325" y="2587150"/>
            <a:ext cx="3185474" cy="1806446"/>
          </a:xfrm>
          <a:prstGeom prst="rect">
            <a:avLst/>
          </a:prstGeom>
          <a:noFill/>
          <a:ln>
            <a:noFill/>
          </a:ln>
        </p:spPr>
      </p:pic>
      <p:pic>
        <p:nvPicPr>
          <p:cNvPr descr="An interactive, dynamic discussion exploring themes such as inequality, mobility and opportunity, urban revitalization, the future of work, globalization, and American democracy." id="114" name="Google Shape;114;p20" title="UVA Democracy Biennial: Democracy and capitalism">
            <a:hlinkClick r:id="rId5"/>
          </p:cNvPr>
          <p:cNvPicPr preferRelativeResize="0"/>
          <p:nvPr/>
        </p:nvPicPr>
        <p:blipFill>
          <a:blip r:embed="rId6">
            <a:alphaModFix/>
          </a:blip>
          <a:stretch>
            <a:fillRect/>
          </a:stretch>
        </p:blipFill>
        <p:spPr>
          <a:xfrm>
            <a:off x="6141351" y="152400"/>
            <a:ext cx="2707900" cy="203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21"/>
          <p:cNvSpPr txBox="1"/>
          <p:nvPr>
            <p:ph type="title"/>
          </p:nvPr>
        </p:nvSpPr>
        <p:spPr>
          <a:xfrm>
            <a:off x="373375" y="0"/>
            <a:ext cx="2721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Larry Diamond</a:t>
            </a:r>
            <a:endParaRPr b="1">
              <a:solidFill>
                <a:schemeClr val="lt1"/>
              </a:solidFill>
            </a:endParaRPr>
          </a:p>
        </p:txBody>
      </p:sp>
      <p:sp>
        <p:nvSpPr>
          <p:cNvPr id="120" name="Google Shape;120;p21"/>
          <p:cNvSpPr txBox="1"/>
          <p:nvPr>
            <p:ph idx="1" type="body"/>
          </p:nvPr>
        </p:nvSpPr>
        <p:spPr>
          <a:xfrm>
            <a:off x="3566050" y="249625"/>
            <a:ext cx="5493600" cy="23982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440"/>
              <a:buNone/>
            </a:pPr>
            <a:r>
              <a:rPr lang="en" sz="1400">
                <a:solidFill>
                  <a:schemeClr val="dk1"/>
                </a:solidFill>
              </a:rPr>
              <a:t>Larry Diamond is a senior fellow at the Hoover Institution and at the Freeman Spogli Institute for International Studies (FSI) and a Bass University Fellow in Undergraduate Education at Stanford University. He is also professor, by courtesy, of political science and sociology at Stanford. He leads the Hoover Institution’s programs on China’s Global Sharp Power and on Taiwan in the Indo-Pacific Region.  At FSI, he leads the Program on Arab Reform and Democracy, based at the Center on Democracy, Development, and the Rule of Law, which he directed for more than six years.  He also coleads (with Eileen Donahoe) the Global Digital Policy Incubator based at FSI’s Cyber Policy Center. </a:t>
            </a:r>
            <a:endParaRPr sz="1400">
              <a:solidFill>
                <a:schemeClr val="dk1"/>
              </a:solidFill>
            </a:endParaRPr>
          </a:p>
        </p:txBody>
      </p:sp>
      <p:sp>
        <p:nvSpPr>
          <p:cNvPr id="121" name="Google Shape;121;p21"/>
          <p:cNvSpPr txBox="1"/>
          <p:nvPr/>
        </p:nvSpPr>
        <p:spPr>
          <a:xfrm>
            <a:off x="3566050" y="2964750"/>
            <a:ext cx="5493600" cy="2232000"/>
          </a:xfrm>
          <a:prstGeom prst="rect">
            <a:avLst/>
          </a:prstGeom>
          <a:noFill/>
          <a:ln>
            <a:noFill/>
          </a:ln>
        </p:spPr>
        <p:txBody>
          <a:bodyPr anchorCtr="0" anchor="t" bIns="91425" lIns="91425" spcFirstLastPara="1" rIns="91425" wrap="square" tIns="91425">
            <a:spAutoFit/>
          </a:bodyPr>
          <a:lstStyle/>
          <a:p>
            <a:pPr indent="-311150" lvl="0" marL="457200" rtl="0" algn="l">
              <a:lnSpc>
                <a:spcPct val="95000"/>
              </a:lnSpc>
              <a:spcBef>
                <a:spcPts val="0"/>
              </a:spcBef>
              <a:spcAft>
                <a:spcPts val="0"/>
              </a:spcAft>
              <a:buClr>
                <a:schemeClr val="lt1"/>
              </a:buClr>
              <a:buSzPts val="1300"/>
              <a:buChar char="●"/>
            </a:pPr>
            <a:r>
              <a:rPr lang="en">
                <a:solidFill>
                  <a:schemeClr val="lt1"/>
                </a:solidFill>
              </a:rPr>
              <a:t>Expert in government, policy and democracy</a:t>
            </a:r>
            <a:endParaRPr>
              <a:solidFill>
                <a:schemeClr val="lt1"/>
              </a:solidFill>
            </a:endParaRPr>
          </a:p>
          <a:p>
            <a:pPr indent="-317500" lvl="0" marL="457200" rtl="0" algn="l">
              <a:lnSpc>
                <a:spcPct val="95000"/>
              </a:lnSpc>
              <a:spcBef>
                <a:spcPts val="0"/>
              </a:spcBef>
              <a:spcAft>
                <a:spcPts val="0"/>
              </a:spcAft>
              <a:buClr>
                <a:schemeClr val="lt1"/>
              </a:buClr>
              <a:buSzPts val="1400"/>
              <a:buChar char="●"/>
            </a:pPr>
            <a:r>
              <a:rPr lang="en">
                <a:solidFill>
                  <a:schemeClr val="lt1"/>
                </a:solidFill>
              </a:rPr>
              <a:t>He has written numerous books on the state of democracy, including:</a:t>
            </a:r>
            <a:endParaRPr>
              <a:solidFill>
                <a:schemeClr val="lt1"/>
              </a:solidFill>
            </a:endParaRPr>
          </a:p>
          <a:p>
            <a:pPr indent="-317500" lvl="1" marL="914400" rtl="0" algn="l">
              <a:lnSpc>
                <a:spcPct val="95000"/>
              </a:lnSpc>
              <a:spcBef>
                <a:spcPts val="0"/>
              </a:spcBef>
              <a:spcAft>
                <a:spcPts val="0"/>
              </a:spcAft>
              <a:buClr>
                <a:schemeClr val="lt1"/>
              </a:buClr>
              <a:buSzPts val="1400"/>
              <a:buChar char="○"/>
            </a:pPr>
            <a:r>
              <a:rPr i="1" lang="en">
                <a:solidFill>
                  <a:schemeClr val="lt1"/>
                </a:solidFill>
              </a:rPr>
              <a:t>Ill Winds: Saving Democracy from Russian Rage, Chinese Ambition, and American Complacency</a:t>
            </a:r>
            <a:endParaRPr i="1">
              <a:solidFill>
                <a:schemeClr val="lt1"/>
              </a:solidFill>
            </a:endParaRPr>
          </a:p>
          <a:p>
            <a:pPr indent="-317500" lvl="1" marL="914400" rtl="0" algn="l">
              <a:lnSpc>
                <a:spcPct val="95000"/>
              </a:lnSpc>
              <a:spcBef>
                <a:spcPts val="0"/>
              </a:spcBef>
              <a:spcAft>
                <a:spcPts val="0"/>
              </a:spcAft>
              <a:buClr>
                <a:schemeClr val="lt1"/>
              </a:buClr>
              <a:buSzPts val="1400"/>
              <a:buChar char="○"/>
            </a:pPr>
            <a:r>
              <a:rPr i="1" lang="en">
                <a:solidFill>
                  <a:schemeClr val="lt1"/>
                </a:solidFill>
              </a:rPr>
              <a:t>In Search of Democracy (2016), The Spirit of Democracy (2008), Developing Democracy: Toward Consolidation (1999),  Promoting Democracy in the 1990s (1995), and Class, Ethnicity, and Democracy in Nigeria (1989)</a:t>
            </a:r>
            <a:endParaRPr i="1">
              <a:solidFill>
                <a:schemeClr val="lt1"/>
              </a:solidFill>
            </a:endParaRPr>
          </a:p>
        </p:txBody>
      </p:sp>
      <p:pic>
        <p:nvPicPr>
          <p:cNvPr id="122" name="Google Shape;122;p21"/>
          <p:cNvPicPr preferRelativeResize="0"/>
          <p:nvPr/>
        </p:nvPicPr>
        <p:blipFill>
          <a:blip r:embed="rId4">
            <a:alphaModFix/>
          </a:blip>
          <a:stretch>
            <a:fillRect/>
          </a:stretch>
        </p:blipFill>
        <p:spPr>
          <a:xfrm>
            <a:off x="152400" y="725100"/>
            <a:ext cx="3129399" cy="1774649"/>
          </a:xfrm>
          <a:prstGeom prst="rect">
            <a:avLst/>
          </a:prstGeom>
          <a:noFill/>
          <a:ln>
            <a:noFill/>
          </a:ln>
        </p:spPr>
      </p:pic>
      <p:pic>
        <p:nvPicPr>
          <p:cNvPr descr="A critical look at the American system of governance: Is the Electoral College democratic? Is the American presidency too powerful? How can we restore faith in American norms and institutions?" id="123" name="Google Shape;123;p21" title="UVA Democracy Biennial: Reform? Reform! A town hall on the future of American democracy">
            <a:hlinkClick r:id="rId5"/>
          </p:cNvPr>
          <p:cNvPicPr preferRelativeResize="0"/>
          <p:nvPr/>
        </p:nvPicPr>
        <p:blipFill>
          <a:blip r:embed="rId6">
            <a:alphaModFix/>
          </a:blip>
          <a:stretch>
            <a:fillRect/>
          </a:stretch>
        </p:blipFill>
        <p:spPr>
          <a:xfrm>
            <a:off x="296238" y="2964750"/>
            <a:ext cx="2702500" cy="2026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526C19D6CEB842BAE52E382A9837FB" ma:contentTypeVersion="10" ma:contentTypeDescription="Create a new document." ma:contentTypeScope="" ma:versionID="51f5209d560fdc4e441e96545263e97f">
  <xsd:schema xmlns:xsd="http://www.w3.org/2001/XMLSchema" xmlns:xs="http://www.w3.org/2001/XMLSchema" xmlns:p="http://schemas.microsoft.com/office/2006/metadata/properties" xmlns:ns2="df3412ef-948d-46d4-8bd7-a2ed407af709" xmlns:ns3="0a4b1ca4-3d96-49b5-a972-3784b7409a50" targetNamespace="http://schemas.microsoft.com/office/2006/metadata/properties" ma:root="true" ma:fieldsID="b6f657ccddcecd9aff29db01f300dd7e" ns2:_="" ns3:_="">
    <xsd:import namespace="df3412ef-948d-46d4-8bd7-a2ed407af709"/>
    <xsd:import namespace="0a4b1ca4-3d96-49b5-a972-3784b7409a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3412ef-948d-46d4-8bd7-a2ed407af7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d038b50-52dc-447d-ac2e-a29bd036c4b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4b1ca4-3d96-49b5-a972-3784b7409a5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5e4f40-e94b-4d8a-a6fa-e31f62c6e814}" ma:internalName="TaxCatchAll" ma:showField="CatchAllData" ma:web="0a4b1ca4-3d96-49b5-a972-3784b7409a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3412ef-948d-46d4-8bd7-a2ed407af709">
      <Terms xmlns="http://schemas.microsoft.com/office/infopath/2007/PartnerControls"/>
    </lcf76f155ced4ddcb4097134ff3c332f>
    <TaxCatchAll xmlns="0a4b1ca4-3d96-49b5-a972-3784b7409a50" xsi:nil="true"/>
  </documentManagement>
</p:properties>
</file>

<file path=customXml/itemProps1.xml><?xml version="1.0" encoding="utf-8"?>
<ds:datastoreItem xmlns:ds="http://schemas.openxmlformats.org/officeDocument/2006/customXml" ds:itemID="{FE08E165-FB16-4969-9C01-520A5F8DA09F}"/>
</file>

<file path=customXml/itemProps2.xml><?xml version="1.0" encoding="utf-8"?>
<ds:datastoreItem xmlns:ds="http://schemas.openxmlformats.org/officeDocument/2006/customXml" ds:itemID="{8E1079AD-FD6E-4716-8326-0738B1548D16}"/>
</file>

<file path=customXml/itemProps3.xml><?xml version="1.0" encoding="utf-8"?>
<ds:datastoreItem xmlns:ds="http://schemas.openxmlformats.org/officeDocument/2006/customXml" ds:itemID="{613D9E3B-012F-4488-90DD-E521B2CBB754}"/>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0x010100D3526C19D6CEB842BAE52E382A9837FB</vt:lpwstr>
  </property>
</Properties>
</file>